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79" r:id="rId4"/>
    <p:sldId id="272" r:id="rId5"/>
    <p:sldId id="281" r:id="rId6"/>
    <p:sldId id="285" r:id="rId7"/>
    <p:sldId id="282" r:id="rId8"/>
    <p:sldId id="284" r:id="rId9"/>
    <p:sldId id="273" r:id="rId10"/>
    <p:sldId id="274" r:id="rId11"/>
    <p:sldId id="275" r:id="rId12"/>
    <p:sldId id="280" r:id="rId13"/>
    <p:sldId id="283" r:id="rId14"/>
    <p:sldId id="276" r:id="rId15"/>
    <p:sldId id="257" r:id="rId16"/>
    <p:sldId id="258" r:id="rId17"/>
    <p:sldId id="259" r:id="rId18"/>
    <p:sldId id="260" r:id="rId19"/>
    <p:sldId id="261" r:id="rId20"/>
    <p:sldId id="264" r:id="rId21"/>
    <p:sldId id="262" r:id="rId22"/>
    <p:sldId id="266" r:id="rId23"/>
    <p:sldId id="267" r:id="rId24"/>
    <p:sldId id="268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2B33-2581-4E1D-B396-B9B90A2B7727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8DA77-BFFF-476C-B134-9544FF8B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6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8DA77-BFFF-476C-B134-9544FF8B819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6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6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5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07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75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8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3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0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5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92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51307-A917-47E2-8EE9-C81F42CC2841}" type="datetimeFigureOut">
              <a:rPr lang="en-GB" smtClean="0"/>
              <a:t>11/04/2014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FED-B8BD-471A-9C7F-E3587FEA9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en-GB" dirty="0" smtClean="0"/>
              <a:t>Counting, Finding, Persuading, Sampling, Testing and Treating </a:t>
            </a:r>
            <a:br>
              <a:rPr lang="en-GB" dirty="0" smtClean="0"/>
            </a:br>
            <a:r>
              <a:rPr lang="en-GB" dirty="0" smtClean="0"/>
              <a:t>Out-of-School Youth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Roy Carr-Hill</a:t>
            </a:r>
          </a:p>
          <a:p>
            <a:r>
              <a:rPr lang="en-GB" dirty="0" smtClean="0"/>
              <a:t>Institute of Education, London</a:t>
            </a:r>
          </a:p>
          <a:p>
            <a:r>
              <a:rPr lang="en-GB" dirty="0" smtClean="0"/>
              <a:t>roy.carr_hill@yahoo.com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0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reate-rpc.org/images/zones-of-exclu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71296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Schooling and Human Rights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Both the UNICEF/UIS initiative and the CREATE model are based on the right of children to a basic education, and so are ‘</a:t>
            </a:r>
            <a:r>
              <a:rPr lang="en-GB" dirty="0"/>
              <a:t>s</a:t>
            </a:r>
            <a:r>
              <a:rPr lang="en-GB" dirty="0" smtClean="0"/>
              <a:t>chool-based’. </a:t>
            </a:r>
          </a:p>
          <a:p>
            <a:r>
              <a:rPr lang="en-GB" dirty="0" smtClean="0"/>
              <a:t>Human rights discourse should frame policy dialogue, but it is not to me </a:t>
            </a:r>
            <a:r>
              <a:rPr lang="en-GB" dirty="0"/>
              <a:t>that they </a:t>
            </a:r>
            <a:r>
              <a:rPr lang="en-GB" dirty="0" smtClean="0"/>
              <a:t>should:</a:t>
            </a:r>
          </a:p>
          <a:p>
            <a:r>
              <a:rPr lang="en-GB" dirty="0" smtClean="0"/>
              <a:t>(a) equate basic education ONLY to school </a:t>
            </a:r>
          </a:p>
          <a:p>
            <a:r>
              <a:rPr lang="en-GB" dirty="0" smtClean="0"/>
              <a:t>(b) over-ride individual choice to </a:t>
            </a:r>
            <a:r>
              <a:rPr lang="en-GB" dirty="0"/>
              <a:t>leave after primary </a:t>
            </a:r>
            <a:r>
              <a:rPr lang="en-GB" dirty="0" smtClean="0"/>
              <a:t>school (as happens for example in Cambodia and Sri Lanka) </a:t>
            </a:r>
          </a:p>
          <a:p>
            <a:r>
              <a:rPr lang="en-GB" dirty="0" smtClean="0"/>
              <a:t>(c) determine empirical investigation of how many and which groups are out of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Usefulness </a:t>
            </a:r>
            <a:r>
              <a:rPr lang="en-GB" dirty="0" smtClean="0"/>
              <a:t>for </a:t>
            </a:r>
            <a:r>
              <a:rPr lang="en-GB" dirty="0"/>
              <a:t>our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problem means that we have to be </a:t>
            </a:r>
            <a:r>
              <a:rPr lang="en-GB" dirty="0"/>
              <a:t>careful </a:t>
            </a:r>
            <a:r>
              <a:rPr lang="en-GB" dirty="0" smtClean="0"/>
              <a:t>about relying on the </a:t>
            </a:r>
            <a:r>
              <a:rPr lang="en-GB" dirty="0"/>
              <a:t>findings of DHS/ MIOCS </a:t>
            </a:r>
            <a:r>
              <a:rPr lang="en-GB" dirty="0" smtClean="0"/>
              <a:t>etc. and especially if we are trying to survey marginal or vulnerable group ourselves</a:t>
            </a:r>
          </a:p>
          <a:p>
            <a:r>
              <a:rPr lang="en-GB" dirty="0" smtClean="0"/>
              <a:t>The second issue suggests that we view </a:t>
            </a:r>
            <a:r>
              <a:rPr lang="en-GB" dirty="0" err="1" smtClean="0"/>
              <a:t>OoS</a:t>
            </a:r>
            <a:r>
              <a:rPr lang="en-GB" dirty="0" smtClean="0"/>
              <a:t> as a population sub-group not as being solely defined </a:t>
            </a:r>
            <a:r>
              <a:rPr lang="en-GB" dirty="0"/>
              <a:t>in </a:t>
            </a:r>
            <a:r>
              <a:rPr lang="en-GB" dirty="0" smtClean="0"/>
              <a:t>terms of their relation to 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7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DIFFICULTIES </a:t>
            </a:r>
          </a:p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AND A VERY SMALL NUMBER OF SUGGESTIONS TO OVERCOME THEM</a:t>
            </a:r>
            <a:endParaRPr lang="en-GB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Impossibilities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Tracking is recognised to be difficult and we suggest considering it under the headings of Counting and Finding </a:t>
            </a:r>
          </a:p>
          <a:p>
            <a:r>
              <a:rPr lang="en-GB" dirty="0"/>
              <a:t>Testing is also much more complex – these </a:t>
            </a:r>
            <a:r>
              <a:rPr lang="en-GB" dirty="0" err="1"/>
              <a:t>OoS</a:t>
            </a:r>
            <a:r>
              <a:rPr lang="en-GB" dirty="0"/>
              <a:t> youth are not sitting in a classroom – and is considered under the headings of Sampling, Persuading, Testing and Treating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7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GB" dirty="0" smtClean="0"/>
              <a:t>Counting (1: Drop-outs)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DO NOT START AT THE SCHOOL GATES</a:t>
            </a:r>
          </a:p>
          <a:p>
            <a:r>
              <a:rPr lang="en-GB" dirty="0" smtClean="0"/>
              <a:t>Those youth are there possibly to sell, possibly to meet a boyfriend/ girlfriend, possibly to meet a younger brother or sister but </a:t>
            </a:r>
            <a:r>
              <a:rPr lang="en-GB" i="1" dirty="0" smtClean="0"/>
              <a:t>NOT to constitute a sampling frame for PISA</a:t>
            </a:r>
          </a:p>
          <a:p>
            <a:r>
              <a:rPr lang="en-GB" dirty="0" smtClean="0"/>
              <a:t>Many – an unknown percentage (see below) - will indeed have been in a school for one, two or three </a:t>
            </a:r>
            <a:r>
              <a:rPr lang="en-GB" dirty="0"/>
              <a:t>years and then dropped out, </a:t>
            </a:r>
            <a:r>
              <a:rPr lang="en-GB" dirty="0" smtClean="0"/>
              <a:t>or even completed the primary cycle and then left</a:t>
            </a:r>
          </a:p>
          <a:p>
            <a:r>
              <a:rPr lang="en-GB" dirty="0" smtClean="0"/>
              <a:t>Criteria for removing a student from a school register vary between jurisdictions and more widely in actual practice</a:t>
            </a:r>
          </a:p>
        </p:txBody>
      </p:sp>
    </p:spTree>
    <p:extLst>
      <p:ext uri="{BB962C8B-B14F-4D97-AF65-F5344CB8AC3E}">
        <p14:creationId xmlns:p14="http://schemas.microsoft.com/office/powerpoint/2010/main" val="34292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96144"/>
          </a:xfrm>
        </p:spPr>
        <p:txBody>
          <a:bodyPr/>
          <a:lstStyle/>
          <a:p>
            <a:r>
              <a:rPr lang="en-GB" dirty="0" smtClean="0"/>
              <a:t>Counting (2: Out-of-School)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 significant minority – perhaps a majority – will have never been to school</a:t>
            </a:r>
          </a:p>
          <a:p>
            <a:r>
              <a:rPr lang="en-GB" dirty="0" smtClean="0"/>
              <a:t>The basic problem for estimating their numbers is that the age-specific population estimates in many of these countries are very suspect: “Roughly </a:t>
            </a:r>
            <a:r>
              <a:rPr lang="en-GB" dirty="0"/>
              <a:t>30% of the world’s population </a:t>
            </a:r>
            <a:r>
              <a:rPr lang="en-GB" dirty="0" smtClean="0"/>
              <a:t>nowadays </a:t>
            </a:r>
            <a:r>
              <a:rPr lang="en-GB" dirty="0"/>
              <a:t>live in areas [</a:t>
            </a:r>
            <a:r>
              <a:rPr lang="en-GB" dirty="0" smtClean="0"/>
              <a:t>Europe, N. America, Oceania] which </a:t>
            </a:r>
            <a:r>
              <a:rPr lang="en-GB" dirty="0"/>
              <a:t>claim complete (defined as </a:t>
            </a:r>
            <a:r>
              <a:rPr lang="en-GB" dirty="0" smtClean="0"/>
              <a:t>more </a:t>
            </a:r>
            <a:r>
              <a:rPr lang="en-GB" dirty="0"/>
              <a:t>than 90%) registration of births and deaths. There </a:t>
            </a:r>
            <a:r>
              <a:rPr lang="en-GB" dirty="0" smtClean="0"/>
              <a:t>has </a:t>
            </a:r>
            <a:r>
              <a:rPr lang="en-GB" dirty="0"/>
              <a:t>been hardly any improvement worldwide over the </a:t>
            </a:r>
            <a:r>
              <a:rPr lang="en-GB" dirty="0" smtClean="0"/>
              <a:t>past </a:t>
            </a:r>
            <a:r>
              <a:rPr lang="en-GB" dirty="0"/>
              <a:t>four decades</a:t>
            </a:r>
            <a:r>
              <a:rPr lang="en-GB" dirty="0" smtClean="0"/>
              <a:t>.” (</a:t>
            </a:r>
            <a:r>
              <a:rPr lang="en-GB" dirty="0" err="1" smtClean="0"/>
              <a:t>Mahapatra</a:t>
            </a:r>
            <a:r>
              <a:rPr lang="en-GB" dirty="0" smtClean="0"/>
              <a:t> et al, 2007)</a:t>
            </a:r>
          </a:p>
          <a:p>
            <a:r>
              <a:rPr lang="en-GB" dirty="0" smtClean="0"/>
              <a:t>The consequences are that, e.g. the % of births registered in Zambia is c.10% (much higher for other countries around the table) and ‘We systematically undercount children’ (Head of UN Pop Division) 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6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Counting (3: Marginal Sub-Groups)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12068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We therefore cannot count the numbers out-of-school at any age by subtraction; we have to search for the population sub-groups most likely to include </a:t>
            </a:r>
            <a:r>
              <a:rPr lang="en-GB" dirty="0" err="1"/>
              <a:t>OoS</a:t>
            </a:r>
            <a:r>
              <a:rPr lang="en-GB" dirty="0"/>
              <a:t> </a:t>
            </a:r>
            <a:r>
              <a:rPr lang="en-GB" dirty="0" smtClean="0"/>
              <a:t>youth</a:t>
            </a:r>
          </a:p>
          <a:p>
            <a:r>
              <a:rPr lang="en-GB" dirty="0" smtClean="0"/>
              <a:t>About the only common characteristics are that they are from marginalised and mostly poor ‘households’</a:t>
            </a:r>
          </a:p>
          <a:p>
            <a:r>
              <a:rPr lang="en-GB" dirty="0" smtClean="0"/>
              <a:t>The ’household’ concept is very fluid especially in rural areas; there are no front doors or clear separation</a:t>
            </a:r>
          </a:p>
          <a:p>
            <a:r>
              <a:rPr lang="en-GB" dirty="0"/>
              <a:t>Most of the marginalised </a:t>
            </a:r>
            <a:r>
              <a:rPr lang="en-GB" dirty="0" smtClean="0"/>
              <a:t>in the countries around the table will </a:t>
            </a:r>
            <a:r>
              <a:rPr lang="en-GB" dirty="0"/>
              <a:t>be found </a:t>
            </a:r>
            <a:r>
              <a:rPr lang="en-GB" dirty="0" smtClean="0"/>
              <a:t>among the isolated rural poor </a:t>
            </a:r>
            <a:r>
              <a:rPr lang="en-GB" dirty="0"/>
              <a:t>informal settlements/ urban </a:t>
            </a:r>
            <a:r>
              <a:rPr lang="en-GB" dirty="0" smtClean="0"/>
              <a:t>slums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SUGGESTION: local anthropologist/ demographer/ sociologist to </a:t>
            </a:r>
            <a:r>
              <a:rPr lang="en-GB" dirty="0">
                <a:solidFill>
                  <a:srgbClr val="92D050"/>
                </a:solidFill>
              </a:rPr>
              <a:t>make </a:t>
            </a:r>
            <a:r>
              <a:rPr lang="en-GB" dirty="0" smtClean="0">
                <a:solidFill>
                  <a:srgbClr val="92D050"/>
                </a:solidFill>
              </a:rPr>
              <a:t>estimates of the size and location of </a:t>
            </a:r>
            <a:r>
              <a:rPr lang="en-GB" dirty="0">
                <a:solidFill>
                  <a:srgbClr val="92D050"/>
                </a:solidFill>
              </a:rPr>
              <a:t>missing groups </a:t>
            </a:r>
            <a:r>
              <a:rPr lang="en-GB" dirty="0" smtClean="0">
                <a:solidFill>
                  <a:srgbClr val="92D050"/>
                </a:solidFill>
              </a:rPr>
              <a:t>missing </a:t>
            </a:r>
            <a:r>
              <a:rPr lang="en-GB" dirty="0">
                <a:solidFill>
                  <a:srgbClr val="92D050"/>
                </a:solidFill>
              </a:rPr>
              <a:t>from </a:t>
            </a:r>
            <a:r>
              <a:rPr lang="en-GB" dirty="0" smtClean="0">
                <a:solidFill>
                  <a:srgbClr val="92D050"/>
                </a:solidFill>
              </a:rPr>
              <a:t>survey sampling frames</a:t>
            </a:r>
          </a:p>
        </p:txBody>
      </p:sp>
    </p:spTree>
    <p:extLst>
      <p:ext uri="{BB962C8B-B14F-4D97-AF65-F5344CB8AC3E}">
        <p14:creationId xmlns:p14="http://schemas.microsoft.com/office/powerpoint/2010/main" val="5890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Finding and Identifying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DO NOT START AT THE SCHOOL GATES</a:t>
            </a:r>
          </a:p>
          <a:p>
            <a:r>
              <a:rPr lang="en-GB" dirty="0" smtClean="0"/>
              <a:t>The most productive way to find large ‘groups’ is to search for marginal and vulnerable population sub-groups</a:t>
            </a:r>
          </a:p>
          <a:p>
            <a:r>
              <a:rPr lang="en-GB" dirty="0" smtClean="0"/>
              <a:t>In some countries, this would mean specifically targeting </a:t>
            </a:r>
            <a:r>
              <a:rPr lang="en-GB" dirty="0"/>
              <a:t>nomadic / pastoralist/ traveller </a:t>
            </a:r>
            <a:r>
              <a:rPr lang="en-GB" dirty="0" smtClean="0"/>
              <a:t>groups (e.g. in Ethiopia, Kenya, Nigeria and Somalia) or </a:t>
            </a:r>
            <a:r>
              <a:rPr lang="en-GB" dirty="0"/>
              <a:t>refugee ‘</a:t>
            </a:r>
            <a:r>
              <a:rPr lang="en-GB" dirty="0" smtClean="0"/>
              <a:t>camps’ (e.g. in Congo, DRC, South Sudan)</a:t>
            </a:r>
          </a:p>
          <a:p>
            <a:r>
              <a:rPr lang="en-GB" dirty="0" smtClean="0"/>
              <a:t>For </a:t>
            </a:r>
            <a:r>
              <a:rPr lang="en-GB" dirty="0"/>
              <a:t>the </a:t>
            </a:r>
            <a:r>
              <a:rPr lang="en-GB" dirty="0" smtClean="0"/>
              <a:t>countries </a:t>
            </a:r>
            <a:r>
              <a:rPr lang="en-GB" dirty="0"/>
              <a:t>around the </a:t>
            </a:r>
            <a:r>
              <a:rPr lang="en-GB" dirty="0" smtClean="0"/>
              <a:t>table, this essentially means targeting isolated rural areas, Internally Displaced Persons or urban slum</a:t>
            </a:r>
          </a:p>
        </p:txBody>
      </p:sp>
    </p:spTree>
    <p:extLst>
      <p:ext uri="{BB962C8B-B14F-4D97-AF65-F5344CB8AC3E}">
        <p14:creationId xmlns:p14="http://schemas.microsoft.com/office/powerpoint/2010/main" val="30770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Finding and Identifying(2)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Once found, it should be possible to interview the isolated rural poor</a:t>
            </a:r>
          </a:p>
          <a:p>
            <a:r>
              <a:rPr lang="en-GB" dirty="0" smtClean="0"/>
              <a:t>Other Internally Displaced Persons may be very reluctant to take part in any (semi-) official exercise </a:t>
            </a:r>
          </a:p>
          <a:p>
            <a:r>
              <a:rPr lang="en-GB" dirty="0" smtClean="0"/>
              <a:t>Those in informal settlements /urban slums  will be easier to find but more difficult to capture because they won’t be ‘at home’ (example, </a:t>
            </a:r>
            <a:r>
              <a:rPr lang="en-GB" dirty="0" err="1" smtClean="0"/>
              <a:t>Kibera</a:t>
            </a:r>
            <a:r>
              <a:rPr lang="en-GB" dirty="0" smtClean="0"/>
              <a:t>, Kenya)</a:t>
            </a:r>
          </a:p>
          <a:p>
            <a:r>
              <a:rPr lang="en-GB" dirty="0"/>
              <a:t>An alternative approach in urban areas is to search for working </a:t>
            </a:r>
            <a:r>
              <a:rPr lang="en-GB" dirty="0" smtClean="0"/>
              <a:t>youth and interview them as per STEP.  But many of those ‘working’ will be with their family or market/ street sellers – much more difficult to find and identify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NO IMMEDIATE RECOMMENDATION</a:t>
            </a:r>
            <a:endParaRPr lang="en-GB" dirty="0">
              <a:solidFill>
                <a:srgbClr val="92D050"/>
              </a:solidFill>
            </a:endParaRPr>
          </a:p>
          <a:p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BRIEF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This is a very preliminary attempt to set out the difficulties of Tracking and Testing Out-of-School (henceforth </a:t>
            </a:r>
            <a:r>
              <a:rPr lang="en-GB" dirty="0" err="1" smtClean="0"/>
              <a:t>OoS</a:t>
            </a:r>
            <a:r>
              <a:rPr lang="en-GB" dirty="0" smtClean="0"/>
              <a:t>) Youth</a:t>
            </a:r>
          </a:p>
          <a:p>
            <a:r>
              <a:rPr lang="en-GB" dirty="0" smtClean="0"/>
              <a:t>It should be emphasised that the situation In respect of this strand is very different from the previous strands on Cognitive Dimensions and Contextual Questionnaire.</a:t>
            </a:r>
          </a:p>
          <a:p>
            <a:r>
              <a:rPr lang="en-GB" dirty="0" smtClean="0"/>
              <a:t>In those cases, the proposed alterations ‘slot into’ the overall </a:t>
            </a:r>
            <a:r>
              <a:rPr lang="en-GB" dirty="0"/>
              <a:t>PISA </a:t>
            </a:r>
            <a:r>
              <a:rPr lang="en-GB" dirty="0" smtClean="0"/>
              <a:t>framework </a:t>
            </a:r>
            <a:r>
              <a:rPr lang="en-GB" i="1" dirty="0" smtClean="0"/>
              <a:t>including manuals and standards</a:t>
            </a:r>
          </a:p>
          <a:p>
            <a:r>
              <a:rPr lang="en-GB" dirty="0" smtClean="0"/>
              <a:t>This is not the case here; the final paper and the proposed components of </a:t>
            </a:r>
            <a:r>
              <a:rPr lang="en-GB" dirty="0" err="1" smtClean="0"/>
              <a:t>ToR</a:t>
            </a:r>
            <a:r>
              <a:rPr lang="en-GB" dirty="0" smtClean="0"/>
              <a:t> will have to deal with implementation issues, manuals &amp; standards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Sampling (Constructing a Frame?)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Assuming locations/ employers have been identified, a sampling frame of 15 year-olds (15¼ to 16¼) needs to be constructed.</a:t>
            </a:r>
          </a:p>
          <a:p>
            <a:r>
              <a:rPr lang="en-GB" dirty="0" smtClean="0"/>
              <a:t>One possibility would be to carry out a mini-census in areas identified by key informant (example Lost Opportunities); but where parents are highly concerned with safety of children, this could be difficult</a:t>
            </a:r>
          </a:p>
          <a:p>
            <a:r>
              <a:rPr lang="en-GB" dirty="0" smtClean="0"/>
              <a:t>Only remaining possibility may be snowballing from chance / convenience encounter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NO IMMEDIATE RECOMMENDATION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Persuading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572491"/>
            <a:ext cx="8229600" cy="4525963"/>
          </a:xfrm>
        </p:spPr>
        <p:txBody>
          <a:bodyPr/>
          <a:lstStyle/>
          <a:p>
            <a:r>
              <a:rPr lang="en-GB" dirty="0" smtClean="0"/>
              <a:t>Taking part in an achievement test will not be at the top of the agenda of these youth</a:t>
            </a:r>
          </a:p>
          <a:p>
            <a:r>
              <a:rPr lang="en-GB" dirty="0" smtClean="0"/>
              <a:t>Will they need to be paid to participate?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Testing (1: Administration)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THESE YOUTH ARE NOT IN A CLASSROOM</a:t>
            </a:r>
          </a:p>
          <a:p>
            <a:r>
              <a:rPr lang="en-GB" dirty="0"/>
              <a:t>M</a:t>
            </a:r>
            <a:r>
              <a:rPr lang="en-GB" dirty="0" smtClean="0"/>
              <a:t>ost will almost certainly NOT agree to come to a ‘testing centre’</a:t>
            </a:r>
          </a:p>
          <a:p>
            <a:r>
              <a:rPr lang="en-GB" dirty="0" smtClean="0"/>
              <a:t>Most /all will therefore have to be interviewed on the street, a precarious (Valparaiso, Chile example) and expensive alternative</a:t>
            </a:r>
          </a:p>
          <a:p>
            <a:r>
              <a:rPr lang="en-GB" dirty="0" smtClean="0"/>
              <a:t>Recruitment, selection and training of interviewers</a:t>
            </a:r>
          </a:p>
          <a:p>
            <a:r>
              <a:rPr lang="en-GB" dirty="0" smtClean="0"/>
              <a:t>Interviewers work </a:t>
            </a:r>
            <a:r>
              <a:rPr lang="en-GB" dirty="0"/>
              <a:t>in </a:t>
            </a:r>
            <a:r>
              <a:rPr lang="en-GB" dirty="0" smtClean="0"/>
              <a:t>pairs (UK example)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0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GB" dirty="0" smtClean="0"/>
              <a:t>Testing (2: Design of Instruments)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18689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Contextual questionnaire; no reason to see why that should not be the same so long as the additional </a:t>
            </a:r>
            <a:r>
              <a:rPr lang="en-GB" dirty="0" smtClean="0"/>
              <a:t>and separate poverty-related </a:t>
            </a:r>
            <a:r>
              <a:rPr lang="en-GB" dirty="0"/>
              <a:t>indicators are included</a:t>
            </a:r>
          </a:p>
          <a:p>
            <a:r>
              <a:rPr lang="en-GB" dirty="0" smtClean="0"/>
              <a:t>Language of instruction is irrelevant</a:t>
            </a:r>
          </a:p>
          <a:p>
            <a:r>
              <a:rPr lang="en-GB" dirty="0" smtClean="0"/>
              <a:t>Even if we get to testing, there will have to be filters:</a:t>
            </a:r>
          </a:p>
          <a:p>
            <a:r>
              <a:rPr lang="en-GB" dirty="0" smtClean="0"/>
              <a:t>Cannot assume literacy in any particular vernacular, therefore alternative graphic  representations could be considered for maths (patterns and shapes) and science? [NOTE TO MYSELF To explore ethno-maths (Bishop) and Children’s Sciences (Osborne)]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SUGGESTION: Assessment of Comprehension could be through oral passages (e.g. from Carr-Hill et al, 1996. Lost Opportunities: The Language Skills </a:t>
            </a:r>
            <a:r>
              <a:rPr lang="en-GB" dirty="0">
                <a:solidFill>
                  <a:srgbClr val="92D050"/>
                </a:solidFill>
              </a:rPr>
              <a:t>of Linguistic Minorities) </a:t>
            </a:r>
          </a:p>
        </p:txBody>
      </p:sp>
    </p:spTree>
    <p:extLst>
      <p:ext uri="{BB962C8B-B14F-4D97-AF65-F5344CB8AC3E}">
        <p14:creationId xmlns:p14="http://schemas.microsoft.com/office/powerpoint/2010/main" val="35323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Treating </a:t>
            </a:r>
            <a:r>
              <a:rPr lang="en-GB" smtClean="0"/>
              <a:t>in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 smtClean="0"/>
              <a:t>Not being combined with main samples</a:t>
            </a:r>
          </a:p>
          <a:p>
            <a:r>
              <a:rPr lang="en-GB" dirty="0" smtClean="0"/>
              <a:t>Internal analysis  could use information from contextual questionnaire if there are additional poverty related indicators</a:t>
            </a:r>
          </a:p>
          <a:p>
            <a:r>
              <a:rPr lang="en-GB" dirty="0" smtClean="0"/>
              <a:t>Not always clear that a single ‘SES’ construct is useful (e.g. Zambia recent survey in vulnerable area: correlations between housing conditions, modern assets and agro-pastoral assets are +.53, -.45, +.19)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Very Provisional Conclusions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COUNTING</a:t>
            </a:r>
            <a:r>
              <a:rPr lang="en-GB" dirty="0" smtClean="0"/>
              <a:t>: Can probably estimate numbers </a:t>
            </a:r>
            <a:r>
              <a:rPr lang="en-GB" dirty="0" err="1" smtClean="0"/>
              <a:t>OoS</a:t>
            </a:r>
            <a:endParaRPr lang="en-GB" dirty="0"/>
          </a:p>
          <a:p>
            <a:r>
              <a:rPr lang="en-GB" dirty="0" smtClean="0">
                <a:solidFill>
                  <a:srgbClr val="92D050"/>
                </a:solidFill>
              </a:rPr>
              <a:t>FINDING</a:t>
            </a:r>
            <a:r>
              <a:rPr lang="en-GB" dirty="0" smtClean="0"/>
              <a:t>: Can probably find and identify main clusters</a:t>
            </a:r>
          </a:p>
          <a:p>
            <a:r>
              <a:rPr lang="en-GB" dirty="0" smtClean="0"/>
              <a:t>SAMPLING: Constructing a sampling frame problematic in some/ most countries</a:t>
            </a:r>
          </a:p>
          <a:p>
            <a:r>
              <a:rPr lang="en-GB" dirty="0" smtClean="0"/>
              <a:t>PERSUADING: Don’t know how one persuades youth to take part</a:t>
            </a:r>
          </a:p>
          <a:p>
            <a:r>
              <a:rPr lang="en-GB" dirty="0" smtClean="0"/>
              <a:t>TEST ADMIN: Administration of instruments probably by interviewers in pairs – very expensive</a:t>
            </a:r>
          </a:p>
          <a:p>
            <a:r>
              <a:rPr lang="en-GB" dirty="0" smtClean="0"/>
              <a:t>TESTING: Any testing will probably require development of parallel visual and oral items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ANALYSIS</a:t>
            </a:r>
            <a:r>
              <a:rPr lang="en-GB" dirty="0" smtClean="0"/>
              <a:t>: Speaking as a statistical gardener – who has shown that astrology works for marriage - any data set can be analysed!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BACKGROUND: </a:t>
            </a:r>
          </a:p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KNOWLEDGE &amp; WORK ON </a:t>
            </a:r>
          </a:p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OUT-OF-SCHOOL YOUTH</a:t>
            </a:r>
            <a:endParaRPr lang="en-GB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79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UIS/UNICEF Out-of-School Report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first comprehensive analysis was the UIS/UNICEF </a:t>
            </a:r>
            <a:r>
              <a:rPr lang="en-GB" dirty="0" err="1" smtClean="0"/>
              <a:t>OoS</a:t>
            </a:r>
            <a:r>
              <a:rPr lang="en-GB" dirty="0" smtClean="0"/>
              <a:t> report in 2005</a:t>
            </a:r>
          </a:p>
          <a:p>
            <a:r>
              <a:rPr lang="en-GB" dirty="0" smtClean="0"/>
              <a:t>For the countries round the table, in 2001/02, for Primary School going Age</a:t>
            </a:r>
          </a:p>
          <a:p>
            <a:pPr marL="2286000" lvl="5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			Age Range		Percent</a:t>
            </a:r>
          </a:p>
          <a:p>
            <a:r>
              <a:rPr lang="en-GB" dirty="0" smtClean="0"/>
              <a:t>Cambodia	6-11			86.4</a:t>
            </a:r>
          </a:p>
          <a:p>
            <a:r>
              <a:rPr lang="en-GB" dirty="0" smtClean="0"/>
              <a:t>Ecuador		6-11			&gt;99</a:t>
            </a:r>
          </a:p>
          <a:p>
            <a:r>
              <a:rPr lang="en-GB" dirty="0" smtClean="0"/>
              <a:t>Guatemala	7-12			85.0</a:t>
            </a:r>
          </a:p>
          <a:p>
            <a:r>
              <a:rPr lang="en-GB" dirty="0" smtClean="0"/>
              <a:t>Senegal		7-12			91.4</a:t>
            </a:r>
          </a:p>
          <a:p>
            <a:r>
              <a:rPr lang="en-GB" dirty="0" smtClean="0"/>
              <a:t>Sri Lanka		5-9			&gt;99</a:t>
            </a:r>
          </a:p>
          <a:p>
            <a:r>
              <a:rPr lang="en-GB" dirty="0" smtClean="0"/>
              <a:t>Zambia		7-13			66.6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5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459"/>
          </a:xfrm>
        </p:spPr>
        <p:txBody>
          <a:bodyPr>
            <a:normAutofit/>
          </a:bodyPr>
          <a:lstStyle/>
          <a:p>
            <a:r>
              <a:rPr lang="en-GB" dirty="0" smtClean="0"/>
              <a:t>WIDE/ GMR: O-o-S Adolescents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Data on secondary school age group; many of those ion school will actually be in primary school.</a:t>
            </a:r>
          </a:p>
          <a:p>
            <a:pPr marL="0" indent="0">
              <a:buNone/>
            </a:pPr>
            <a:r>
              <a:rPr lang="en-GB" dirty="0"/>
              <a:t>			Age Range	</a:t>
            </a:r>
            <a:r>
              <a:rPr lang="en-GB" dirty="0" smtClean="0"/>
              <a:t>%F	%M	Year</a:t>
            </a:r>
            <a:endParaRPr lang="en-GB" dirty="0"/>
          </a:p>
          <a:p>
            <a:r>
              <a:rPr lang="en-GB" dirty="0"/>
              <a:t>Cambodia	</a:t>
            </a:r>
            <a:r>
              <a:rPr lang="en-GB" dirty="0" smtClean="0"/>
              <a:t>12-14</a:t>
            </a:r>
            <a:r>
              <a:rPr lang="en-GB" dirty="0"/>
              <a:t>		</a:t>
            </a:r>
            <a:r>
              <a:rPr lang="en-GB" dirty="0" smtClean="0"/>
              <a:t>14	14	2010</a:t>
            </a:r>
            <a:endParaRPr lang="en-GB" dirty="0"/>
          </a:p>
          <a:p>
            <a:r>
              <a:rPr lang="en-GB" dirty="0" smtClean="0"/>
              <a:t>Senegal</a:t>
            </a:r>
            <a:r>
              <a:rPr lang="en-GB" dirty="0"/>
              <a:t>		</a:t>
            </a:r>
            <a:r>
              <a:rPr lang="en-GB" dirty="0" smtClean="0"/>
              <a:t>13-15</a:t>
            </a:r>
            <a:r>
              <a:rPr lang="en-GB" dirty="0"/>
              <a:t>		</a:t>
            </a:r>
            <a:r>
              <a:rPr lang="en-GB" dirty="0" smtClean="0"/>
              <a:t>51	46	2010</a:t>
            </a:r>
            <a:endParaRPr lang="en-GB" dirty="0"/>
          </a:p>
          <a:p>
            <a:r>
              <a:rPr lang="en-GB" dirty="0" smtClean="0"/>
              <a:t>Zambia</a:t>
            </a:r>
            <a:r>
              <a:rPr lang="en-GB" dirty="0"/>
              <a:t>		</a:t>
            </a:r>
            <a:r>
              <a:rPr lang="en-GB" dirty="0" smtClean="0"/>
              <a:t>14-16</a:t>
            </a:r>
            <a:r>
              <a:rPr lang="en-GB" dirty="0"/>
              <a:t>		</a:t>
            </a:r>
            <a:r>
              <a:rPr lang="en-GB" dirty="0" smtClean="0"/>
              <a:t>15	  9	2006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overwhelming impression from these data are that </a:t>
            </a:r>
          </a:p>
          <a:p>
            <a:r>
              <a:rPr lang="en-GB" dirty="0" err="1" smtClean="0"/>
              <a:t>OoS</a:t>
            </a:r>
            <a:r>
              <a:rPr lang="en-GB" dirty="0" smtClean="0"/>
              <a:t> youth are poorer, mainly rural</a:t>
            </a:r>
          </a:p>
          <a:p>
            <a:r>
              <a:rPr lang="en-GB" dirty="0" smtClean="0"/>
              <a:t>The most disadvantaged are rural girls</a:t>
            </a:r>
          </a:p>
          <a:p>
            <a:r>
              <a:rPr lang="en-GB" dirty="0" smtClean="0"/>
              <a:t>But there are two VERY important caveats …..</a:t>
            </a:r>
          </a:p>
        </p:txBody>
      </p:sp>
    </p:spTree>
    <p:extLst>
      <p:ext uri="{BB962C8B-B14F-4D97-AF65-F5344CB8AC3E}">
        <p14:creationId xmlns:p14="http://schemas.microsoft.com/office/powerpoint/2010/main" val="37796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 A: What Counts as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we don’t know the extent, anecdotally, some respondents see any form of learning (NFE etc.) as being ‘in school’</a:t>
            </a:r>
          </a:p>
          <a:p>
            <a:r>
              <a:rPr lang="en-US" dirty="0" smtClean="0"/>
              <a:t>These cold include Accelerated Learning </a:t>
            </a:r>
            <a:r>
              <a:rPr lang="en-US" dirty="0" err="1" smtClean="0"/>
              <a:t>Programmes</a:t>
            </a:r>
            <a:r>
              <a:rPr lang="en-US" dirty="0" smtClean="0"/>
              <a:t>, NGO-provided NFE and even apprenticeships</a:t>
            </a:r>
          </a:p>
          <a:p>
            <a:r>
              <a:rPr lang="en-US" dirty="0" smtClean="0"/>
              <a:t>We should treat (all of?) them as NOT out-of-school but then, shouldn’t they be included in the PISA for development sampling frame?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24744"/>
          </a:xfrm>
        </p:spPr>
        <p:txBody>
          <a:bodyPr>
            <a:normAutofit/>
          </a:bodyPr>
          <a:lstStyle/>
          <a:p>
            <a:r>
              <a:rPr lang="en-GB" smtClean="0"/>
              <a:t>Caveat B: Survey </a:t>
            </a:r>
            <a:r>
              <a:rPr lang="en-GB" dirty="0" smtClean="0"/>
              <a:t>Data and the Poor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Most of the </a:t>
            </a:r>
            <a:r>
              <a:rPr lang="en-GB" dirty="0"/>
              <a:t>data come from household surveys which are not appropriate for capturing information on the poorest of the </a:t>
            </a:r>
            <a:r>
              <a:rPr lang="en-GB" dirty="0" smtClean="0"/>
              <a:t>poor</a:t>
            </a:r>
          </a:p>
          <a:p>
            <a:r>
              <a:rPr lang="en-GB" dirty="0" smtClean="0"/>
              <a:t>By </a:t>
            </a:r>
            <a:r>
              <a:rPr lang="en-GB" i="1" dirty="0" smtClean="0"/>
              <a:t>design</a:t>
            </a:r>
            <a:r>
              <a:rPr lang="en-GB" dirty="0" smtClean="0"/>
              <a:t>, they </a:t>
            </a:r>
            <a:r>
              <a:rPr lang="en-GB" i="1" dirty="0" smtClean="0">
                <a:solidFill>
                  <a:srgbClr val="002060"/>
                </a:solidFill>
              </a:rPr>
              <a:t>exclude</a:t>
            </a:r>
            <a:r>
              <a:rPr lang="en-GB" dirty="0" smtClean="0"/>
              <a:t> the homeless, those in institutions (hospitals, prisons, refugee camps), the mobile (nomads/pastoralists/ travellers)</a:t>
            </a:r>
          </a:p>
          <a:p>
            <a:r>
              <a:rPr lang="en-GB" dirty="0" smtClean="0"/>
              <a:t>In </a:t>
            </a:r>
            <a:r>
              <a:rPr lang="en-GB" i="1" dirty="0" smtClean="0"/>
              <a:t>practice</a:t>
            </a:r>
            <a:r>
              <a:rPr lang="en-GB" dirty="0" smtClean="0"/>
              <a:t>, they </a:t>
            </a:r>
            <a:r>
              <a:rPr lang="en-GB" i="1" dirty="0" smtClean="0">
                <a:solidFill>
                  <a:srgbClr val="002060"/>
                </a:solidFill>
              </a:rPr>
              <a:t>tend to exclude </a:t>
            </a:r>
            <a:r>
              <a:rPr lang="en-GB" dirty="0" smtClean="0"/>
              <a:t>those in fragile, disjointed households, those in urban slums and those in insecure areas</a:t>
            </a:r>
          </a:p>
          <a:p>
            <a:r>
              <a:rPr lang="en-GB" dirty="0" smtClean="0"/>
              <a:t>Those six categories constitute a pretty good ostensive definition of the poorest of the poor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Household Survey Sample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My </a:t>
            </a:r>
            <a:r>
              <a:rPr lang="en-GB" dirty="0"/>
              <a:t>estimate (Carr-Hill, Compare, 2012) doubles the number </a:t>
            </a:r>
            <a:r>
              <a:rPr lang="en-GB" dirty="0" err="1"/>
              <a:t>OoS</a:t>
            </a:r>
            <a:r>
              <a:rPr lang="en-GB" dirty="0"/>
              <a:t>, based on the exclusion of between 300-500 million from the sampling frames of household survey (Carr-Hill, World Development, </a:t>
            </a:r>
            <a:r>
              <a:rPr lang="en-GB" dirty="0" smtClean="0"/>
              <a:t>2013) </a:t>
            </a:r>
          </a:p>
          <a:p>
            <a:r>
              <a:rPr lang="en-GB" dirty="0" smtClean="0"/>
              <a:t>In addition, the </a:t>
            </a:r>
            <a:r>
              <a:rPr lang="en-GB" dirty="0"/>
              <a:t>sample designs of DHS/MICS is based on cluster samples, based in turn on </a:t>
            </a:r>
            <a:r>
              <a:rPr lang="en-GB" dirty="0" smtClean="0"/>
              <a:t>geographical population </a:t>
            </a:r>
            <a:r>
              <a:rPr lang="en-GB" dirty="0"/>
              <a:t>estimates. But even in non-nomadic societies, there can be substantial movement between rural areas because of land degradation which means that the sampling frames </a:t>
            </a:r>
            <a:r>
              <a:rPr lang="en-GB" dirty="0" smtClean="0"/>
              <a:t>may miss </a:t>
            </a:r>
            <a:r>
              <a:rPr lang="en-GB" dirty="0"/>
              <a:t>the </a:t>
            </a:r>
            <a:r>
              <a:rPr lang="en-GB" dirty="0" smtClean="0"/>
              <a:t>poorest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4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GB" dirty="0" smtClean="0"/>
              <a:t>Zones of Exclusion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CREATE team has </a:t>
            </a:r>
            <a:r>
              <a:rPr lang="en-GB" dirty="0"/>
              <a:t>developed a model of zones of exclusion from education which it has used to shape its research in communities and schools and as a tool for policy dialogue (</a:t>
            </a:r>
            <a:r>
              <a:rPr lang="en-GB" dirty="0" err="1"/>
              <a:t>Lewin</a:t>
            </a:r>
            <a:r>
              <a:rPr lang="en-GB" dirty="0"/>
              <a:t> 2007a).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each of the zones the patterns and causes of exclusion from education are likely to be different. They may also be different from community to community.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model charts participation by grade and identifies different groups of children of school age that fail to sustain access to basic education</a:t>
            </a:r>
          </a:p>
        </p:txBody>
      </p:sp>
    </p:spTree>
    <p:extLst>
      <p:ext uri="{BB962C8B-B14F-4D97-AF65-F5344CB8AC3E}">
        <p14:creationId xmlns:p14="http://schemas.microsoft.com/office/powerpoint/2010/main" val="36002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1771</Words>
  <Application>Microsoft Office PowerPoint</Application>
  <PresentationFormat>On-screen Show (4:3)</PresentationFormat>
  <Paragraphs>125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Counting, Finding, Persuading, Sampling, Testing and Treating  Out-of-School Youth</vt:lpstr>
      <vt:lpstr>BRIEF</vt:lpstr>
      <vt:lpstr>PowerPoint Presentation</vt:lpstr>
      <vt:lpstr>UIS/UNICEF Out-of-School Report</vt:lpstr>
      <vt:lpstr>WIDE/ GMR: O-o-S Adolescents</vt:lpstr>
      <vt:lpstr>Caveat A: What Counts as School</vt:lpstr>
      <vt:lpstr>Caveat B: Survey Data and the Poor</vt:lpstr>
      <vt:lpstr>Household Survey Sample Design</vt:lpstr>
      <vt:lpstr>Zones of Exclusion</vt:lpstr>
      <vt:lpstr>PowerPoint Presentation</vt:lpstr>
      <vt:lpstr>Schooling and Human Rights </vt:lpstr>
      <vt:lpstr>Usefulness for our Exercise</vt:lpstr>
      <vt:lpstr>PowerPoint Presentation</vt:lpstr>
      <vt:lpstr>Structure of Impossibilities</vt:lpstr>
      <vt:lpstr>Counting (1: Drop-outs)</vt:lpstr>
      <vt:lpstr>Counting (2: Out-of-School)</vt:lpstr>
      <vt:lpstr>Counting (3: Marginal Sub-Groups)</vt:lpstr>
      <vt:lpstr>Finding and Identifying (1)</vt:lpstr>
      <vt:lpstr>Finding and Identifying(2)</vt:lpstr>
      <vt:lpstr>Sampling (Constructing a Frame?)</vt:lpstr>
      <vt:lpstr>Persuading</vt:lpstr>
      <vt:lpstr>Testing (1: Administration)</vt:lpstr>
      <vt:lpstr>Testing (2: Design of Instruments)</vt:lpstr>
      <vt:lpstr>Treating in Analysis</vt:lpstr>
      <vt:lpstr>Very Provisional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Counting, Finding, Persuading, Sampling, Testing and Treating  Out-of-School Youth</dc:title>
  <dc:creator>Roy</dc:creator>
  <cp:lastModifiedBy>Windows User</cp:lastModifiedBy>
  <cp:revision>34</cp:revision>
  <dcterms:created xsi:type="dcterms:W3CDTF">2014-04-10T07:19:59Z</dcterms:created>
  <dcterms:modified xsi:type="dcterms:W3CDTF">2014-04-11T20:26:11Z</dcterms:modified>
</cp:coreProperties>
</file>